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 b="def" i="def"/>
      <a:tcStyle>
        <a:tcBdr/>
        <a:fill>
          <a:solidFill>
            <a:srgbClr val="E6F5F3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 b="def" i="def"/>
      <a:tcStyle>
        <a:tcBdr/>
        <a:fill>
          <a:solidFill>
            <a:srgbClr val="F2F9E9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itle Text"/>
          <p:cNvSpPr txBox="1"/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Shape 100"/>
          <p:cNvSpPr/>
          <p:nvPr>
            <p:ph type="pic" idx="13"/>
          </p:nvPr>
        </p:nvSpPr>
        <p:spPr>
          <a:xfrm>
            <a:off x="0" y="-3"/>
            <a:ext cx="12192001" cy="4800606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Body Level One…"/>
          <p:cNvSpPr txBox="1"/>
          <p:nvPr>
            <p:ph type="body" sz="quarter" idx="1"/>
          </p:nvPr>
        </p:nvSpPr>
        <p:spPr>
          <a:xfrm>
            <a:off x="809999" y="5367337"/>
            <a:ext cx="10561420" cy="493718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31694" y="1081454"/>
            <a:ext cx="6332423" cy="32391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Title Text"/>
          <p:cNvSpPr txBox="1"/>
          <p:nvPr>
            <p:ph type="title"/>
          </p:nvPr>
        </p:nvSpPr>
        <p:spPr>
          <a:xfrm>
            <a:off x="850984" y="1238502"/>
            <a:ext cx="5893843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11" name="Body Level One…"/>
          <p:cNvSpPr txBox="1"/>
          <p:nvPr>
            <p:ph type="body" sz="quarter" idx="1"/>
          </p:nvPr>
        </p:nvSpPr>
        <p:spPr>
          <a:xfrm>
            <a:off x="853189" y="4443679"/>
            <a:ext cx="5891639" cy="713247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/>
          <p:nvPr>
            <p:ph type="body" sz="quarter" idx="13"/>
          </p:nvPr>
        </p:nvSpPr>
        <p:spPr>
          <a:xfrm>
            <a:off x="7574642" y="1081454"/>
            <a:ext cx="3810006" cy="407547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40881" y="2286584"/>
            <a:ext cx="4895123" cy="2503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Title Text"/>
          <p:cNvSpPr txBox="1"/>
          <p:nvPr>
            <p:ph type="title"/>
          </p:nvPr>
        </p:nvSpPr>
        <p:spPr>
          <a:xfrm>
            <a:off x="1357087" y="2435954"/>
            <a:ext cx="4382524" cy="200779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2" name="Body Level One…"/>
          <p:cNvSpPr txBox="1"/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Body Level One…"/>
          <p:cNvSpPr txBox="1"/>
          <p:nvPr>
            <p:ph type="body" idx="1"/>
          </p:nvPr>
        </p:nvSpPr>
        <p:spPr>
          <a:xfrm>
            <a:off x="809999" y="2184400"/>
            <a:ext cx="10563288" cy="367439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669651" y="446084"/>
            <a:ext cx="4522355" cy="54149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Title Text"/>
          <p:cNvSpPr txBox="1"/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42" name="Body Level One…"/>
          <p:cNvSpPr txBox="1"/>
          <p:nvPr>
            <p:ph type="body" idx="1"/>
          </p:nvPr>
        </p:nvSpPr>
        <p:spPr>
          <a:xfrm>
            <a:off x="809999" y="446089"/>
            <a:ext cx="6611543" cy="5414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" y="-4"/>
            <a:ext cx="12192005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52" name="Body Level One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3" name="Body Level One…"/>
          <p:cNvSpPr txBox="1"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-1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Title Text"/>
          <p:cNvSpPr txBox="1"/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Body Level One…"/>
          <p:cNvSpPr txBox="1"/>
          <p:nvPr>
            <p:ph type="body" sz="quarter" idx="1"/>
          </p:nvPr>
        </p:nvSpPr>
        <p:spPr>
          <a:xfrm>
            <a:off x="809999" y="5281200"/>
            <a:ext cx="10561420" cy="433961"/>
          </a:xfrm>
          <a:prstGeom prst="rect">
            <a:avLst/>
          </a:prstGeom>
        </p:spPr>
        <p:txBody>
          <a:bodyPr/>
          <a:lstStyle>
            <a:lvl1pPr algn="r"/>
            <a:lvl2pPr algn="r"/>
            <a:lvl3pPr algn="r"/>
            <a:lvl4pPr algn="r"/>
            <a:lvl5pPr algn="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43" name="Body Level One…"/>
          <p:cNvSpPr txBox="1"/>
          <p:nvPr>
            <p:ph type="body" sz="half" idx="1"/>
          </p:nvPr>
        </p:nvSpPr>
        <p:spPr>
          <a:xfrm>
            <a:off x="818712" y="2222287"/>
            <a:ext cx="5185875" cy="3638764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Body Level One…"/>
          <p:cNvSpPr txBox="1"/>
          <p:nvPr>
            <p:ph type="body" sz="quarter" idx="1"/>
          </p:nvPr>
        </p:nvSpPr>
        <p:spPr>
          <a:xfrm>
            <a:off x="814727" y="2174875"/>
            <a:ext cx="5189860" cy="576263"/>
          </a:xfrm>
          <a:prstGeom prst="rect">
            <a:avLst/>
          </a:prstGeom>
        </p:spPr>
        <p:txBody>
          <a:bodyPr anchor="b"/>
          <a:lstStyle>
            <a:lvl1pPr algn="ctr">
              <a:defRPr sz="2000"/>
            </a:lvl1pPr>
            <a:lvl2pPr marL="814386" indent="-357184" algn="ctr">
              <a:defRPr sz="2000"/>
            </a:lvl2pPr>
            <a:lvl3pPr marL="1240969" indent="-326569" algn="ctr">
              <a:defRPr sz="2000"/>
            </a:lvl3pPr>
            <a:lvl4pPr marL="1752600" indent="-381000" algn="ctr">
              <a:defRPr sz="2000"/>
            </a:lvl4pPr>
            <a:lvl5pPr marL="2209800" indent="-381000" algn="ctr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body" sz="quarter" idx="13"/>
          </p:nvPr>
        </p:nvSpPr>
        <p:spPr>
          <a:xfrm>
            <a:off x="6187414" y="2174874"/>
            <a:ext cx="5194589" cy="576269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Title Text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073148" y="446084"/>
            <a:ext cx="3547540" cy="18146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Title Text"/>
          <p:cNvSpPr txBox="1"/>
          <p:nvPr>
            <p:ph type="title"/>
          </p:nvPr>
        </p:nvSpPr>
        <p:spPr>
          <a:xfrm>
            <a:off x="1073150" y="446087"/>
            <a:ext cx="3547537" cy="1618400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0" name="Body Level One…"/>
          <p:cNvSpPr txBox="1"/>
          <p:nvPr>
            <p:ph type="body" idx="1"/>
          </p:nvPr>
        </p:nvSpPr>
        <p:spPr>
          <a:xfrm>
            <a:off x="4855633" y="446087"/>
            <a:ext cx="6252634" cy="5414965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Char char=""/>
            </a:lvl1pPr>
            <a:lvl2pPr>
              <a:buClr>
                <a:schemeClr val="accent1"/>
              </a:buClr>
              <a:buChar char=""/>
            </a:lvl2pPr>
            <a:lvl3pPr>
              <a:buClr>
                <a:schemeClr val="accent1"/>
              </a:buClr>
              <a:buChar char=""/>
            </a:lvl3pPr>
            <a:lvl4pPr>
              <a:buClr>
                <a:schemeClr val="accent1"/>
              </a:buClr>
              <a:buChar char=""/>
            </a:lvl4pPr>
            <a:lvl5pPr>
              <a:buClr>
                <a:schemeClr val="accent1"/>
              </a:buClr>
              <a:buChar char="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body" sz="quarter" idx="13"/>
          </p:nvPr>
        </p:nvSpPr>
        <p:spPr>
          <a:xfrm>
            <a:off x="1073146" y="2260735"/>
            <a:ext cx="3547542" cy="3600318"/>
          </a:xfrm>
          <a:prstGeom prst="rect">
            <a:avLst/>
          </a:prstGeom>
        </p:spPr>
        <p:txBody>
          <a:bodyPr anchor="ctr"/>
          <a:lstStyle/>
          <a:p>
            <a:pPr/>
          </a:p>
        </p:txBody>
      </p:sp>
      <p:sp>
        <p:nvSpPr>
          <p:cNvPr id="8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itle Text"/>
          <p:cNvSpPr txBox="1"/>
          <p:nvPr>
            <p:ph type="title"/>
          </p:nvPr>
        </p:nvSpPr>
        <p:spPr>
          <a:xfrm>
            <a:off x="814727" y="727522"/>
            <a:ext cx="4852990" cy="1617165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Body Level One…"/>
          <p:cNvSpPr txBox="1"/>
          <p:nvPr>
            <p:ph type="body" sz="half" idx="1"/>
          </p:nvPr>
        </p:nvSpPr>
        <p:spPr>
          <a:xfrm>
            <a:off x="814727" y="2344684"/>
            <a:ext cx="4852990" cy="351636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xfrm>
            <a:off x="5609010" y="6080089"/>
            <a:ext cx="315834" cy="32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3177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Body Level One…"/>
          <p:cNvSpPr txBox="1"/>
          <p:nvPr>
            <p:ph type="body" idx="1"/>
          </p:nvPr>
        </p:nvSpPr>
        <p:spPr>
          <a:xfrm>
            <a:off x="809999" y="5280847"/>
            <a:ext cx="10572003" cy="43498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424654" y="6080089"/>
            <a:ext cx="315834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image2.png" descr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8" y="-8959"/>
            <a:ext cx="13096976" cy="687591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 txBox="1"/>
          <p:nvPr>
            <p:ph type="title"/>
          </p:nvPr>
        </p:nvSpPr>
        <p:spPr>
          <a:xfrm>
            <a:off x="5039100" y="306563"/>
            <a:ext cx="2366017" cy="856702"/>
          </a:xfrm>
          <a:prstGeom prst="rect">
            <a:avLst/>
          </a:prstGeom>
        </p:spPr>
        <p:txBody>
          <a:bodyPr/>
          <a:lstStyle>
            <a:lvl1pPr algn="ctr" defTabSz="416051">
              <a:defRPr sz="4900"/>
            </a:lvl1pPr>
          </a:lstStyle>
          <a:p>
            <a:pPr/>
            <a:r>
              <a:t>React </a:t>
            </a:r>
          </a:p>
        </p:txBody>
      </p:sp>
      <p:sp>
        <p:nvSpPr>
          <p:cNvPr id="164" name="Shape 164"/>
          <p:cNvSpPr txBox="1"/>
          <p:nvPr/>
        </p:nvSpPr>
        <p:spPr>
          <a:xfrm>
            <a:off x="2209800" y="5306286"/>
            <a:ext cx="7772400" cy="728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>
            <a:lvl1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lvl1pPr>
          </a:lstStyle>
          <a:p>
            <a:pPr/>
            <a:r>
              <a:t>Router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The basic idea</a:t>
            </a:r>
          </a:p>
        </p:txBody>
      </p:sp>
      <p:pic>
        <p:nvPicPr>
          <p:cNvPr id="19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410507"/>
            <a:ext cx="12192000" cy="38403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The basic idea</a:t>
            </a:r>
          </a:p>
        </p:txBody>
      </p:sp>
      <p:pic>
        <p:nvPicPr>
          <p:cNvPr id="19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9016" y="2243658"/>
            <a:ext cx="10433968" cy="4378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Path syntax</a:t>
            </a:r>
          </a:p>
        </p:txBody>
      </p:sp>
      <p:pic>
        <p:nvPicPr>
          <p:cNvPr id="198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5183" y="2237505"/>
            <a:ext cx="10781633" cy="4465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Clean URL </a:t>
            </a:r>
          </a:p>
        </p:txBody>
      </p:sp>
      <p:pic>
        <p:nvPicPr>
          <p:cNvPr id="20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5314" y="2290952"/>
            <a:ext cx="10161371" cy="43682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404</a:t>
            </a:r>
          </a:p>
        </p:txBody>
      </p:sp>
      <p:pic>
        <p:nvPicPr>
          <p:cNvPr id="20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33172" y="2304188"/>
            <a:ext cx="10725655" cy="42241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Navigating with link</a:t>
            </a:r>
          </a:p>
        </p:txBody>
      </p:sp>
      <p:pic>
        <p:nvPicPr>
          <p:cNvPr id="20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5827" y="2274420"/>
            <a:ext cx="9800346" cy="4432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Styling of active routes</a:t>
            </a:r>
          </a:p>
        </p:txBody>
      </p:sp>
      <p:pic>
        <p:nvPicPr>
          <p:cNvPr id="21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7704" y="2376569"/>
            <a:ext cx="9476593" cy="4231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Adding home link</a:t>
            </a:r>
          </a:p>
        </p:txBody>
      </p:sp>
      <p:pic>
        <p:nvPicPr>
          <p:cNvPr id="21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6465" y="2426754"/>
            <a:ext cx="9259070" cy="40490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Nested routes</a:t>
            </a:r>
          </a:p>
        </p:txBody>
      </p:sp>
      <p:pic>
        <p:nvPicPr>
          <p:cNvPr id="21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4517" y="2368538"/>
            <a:ext cx="8602967" cy="4162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Index route</a:t>
            </a:r>
          </a:p>
        </p:txBody>
      </p:sp>
      <p:pic>
        <p:nvPicPr>
          <p:cNvPr id="21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4651" y="2330749"/>
            <a:ext cx="8976550" cy="41348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7" name="Shape 167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History module</a:t>
            </a:r>
          </a:p>
          <a:p>
            <a:pPr/>
            <a:r>
              <a:t>Handle 404</a:t>
            </a:r>
          </a:p>
          <a:p>
            <a:pPr/>
            <a:r>
              <a:t>Index routes. Nested routes.</a:t>
            </a:r>
          </a:p>
          <a:p>
            <a:pPr/>
            <a:r>
              <a:t>Route configuration. Params. Query.</a:t>
            </a:r>
          </a:p>
          <a:p>
            <a:pPr/>
            <a:r>
              <a:t>Lazy routes. </a:t>
            </a:r>
          </a:p>
          <a:p>
            <a:pPr/>
            <a:r>
              <a:t>Redirect</a:t>
            </a:r>
          </a:p>
          <a:p>
            <a:pPr/>
            <a:r>
              <a:t>Page transition animation</a:t>
            </a:r>
          </a:p>
          <a:p>
            <a:pPr/>
            <a:r>
              <a:t>Navigation programmatically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URL params</a:t>
            </a:r>
          </a:p>
        </p:txBody>
      </p:sp>
      <p:pic>
        <p:nvPicPr>
          <p:cNvPr id="22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76593" y="2299099"/>
            <a:ext cx="9121607" cy="4325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Query</a:t>
            </a:r>
          </a:p>
        </p:txBody>
      </p:sp>
      <p:pic>
        <p:nvPicPr>
          <p:cNvPr id="225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97670" y="2335708"/>
            <a:ext cx="9396660" cy="43056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Passing props to route</a:t>
            </a:r>
          </a:p>
        </p:txBody>
      </p:sp>
      <p:pic>
        <p:nvPicPr>
          <p:cNvPr id="228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999" y="2446510"/>
            <a:ext cx="10572001" cy="3979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Router API</a:t>
            </a:r>
          </a:p>
        </p:txBody>
      </p:sp>
      <p:pic>
        <p:nvPicPr>
          <p:cNvPr id="231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510" y="2495184"/>
            <a:ext cx="9452981" cy="38465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Route API</a:t>
            </a:r>
          </a:p>
        </p:txBody>
      </p:sp>
      <p:pic>
        <p:nvPicPr>
          <p:cNvPr id="234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1736" y="2369982"/>
            <a:ext cx="9908528" cy="40159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00"/>
            </a:lvl1pPr>
          </a:lstStyle>
          <a:p>
            <a:pPr/>
            <a:r>
              <a:t>Lazy routes</a:t>
            </a:r>
          </a:p>
        </p:txBody>
      </p:sp>
      <p:pic>
        <p:nvPicPr>
          <p:cNvPr id="23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2281" y="2349472"/>
            <a:ext cx="9467438" cy="4283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 defTabSz="438911">
              <a:defRPr sz="3800"/>
            </a:lvl1pPr>
          </a:lstStyle>
          <a:p>
            <a:pPr/>
            <a:r>
              <a:t>Redirects</a:t>
            </a:r>
          </a:p>
        </p:txBody>
      </p:sp>
      <p:pic>
        <p:nvPicPr>
          <p:cNvPr id="24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6438" y="2407323"/>
            <a:ext cx="10219125" cy="41055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Index redirect</a:t>
            </a:r>
          </a:p>
        </p:txBody>
      </p:sp>
      <p:pic>
        <p:nvPicPr>
          <p:cNvPr id="24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4767" y="2332457"/>
            <a:ext cx="10082466" cy="41738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Plain router</a:t>
            </a:r>
          </a:p>
        </p:txBody>
      </p:sp>
      <p:pic>
        <p:nvPicPr>
          <p:cNvPr id="24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5229" y="2347585"/>
            <a:ext cx="9341541" cy="42010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Page transition animation</a:t>
            </a:r>
          </a:p>
        </p:txBody>
      </p:sp>
      <p:pic>
        <p:nvPicPr>
          <p:cNvPr id="24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0516" y="2420741"/>
            <a:ext cx="9490967" cy="4102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Why use React Router?</a:t>
            </a:r>
          </a:p>
        </p:txBody>
      </p:sp>
      <p:sp>
        <p:nvSpPr>
          <p:cNvPr id="170" name="Shape 170"/>
          <p:cNvSpPr txBox="1"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Sync URL with UI</a:t>
            </a:r>
          </a:p>
          <a:p>
            <a:pPr/>
            <a:r>
              <a:t>Bookmark Web Apps</a:t>
            </a:r>
          </a:p>
          <a:p>
            <a:pPr/>
            <a:r>
              <a:t>Create a URL interface for your front-end</a:t>
            </a:r>
          </a:p>
          <a:p>
            <a:pPr/>
            <a:r>
              <a:t>Keep the back button useful.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Navigate to route programmatically </a:t>
            </a:r>
          </a:p>
        </p:txBody>
      </p:sp>
      <p:pic>
        <p:nvPicPr>
          <p:cNvPr id="252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290" y="2301998"/>
            <a:ext cx="9543420" cy="42415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router</a:t>
            </a:r>
          </a:p>
        </p:txBody>
      </p:sp>
      <p:pic>
        <p:nvPicPr>
          <p:cNvPr id="17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71900" y="2273300"/>
            <a:ext cx="4648200" cy="254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hape 174"/>
          <p:cNvSpPr txBox="1"/>
          <p:nvPr/>
        </p:nvSpPr>
        <p:spPr>
          <a:xfrm>
            <a:off x="2195123" y="5414962"/>
            <a:ext cx="7801751" cy="1183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LEARN ONCE, ROUTE ANYWHERE</a:t>
            </a:r>
          </a:p>
          <a:p>
            <a:pPr algn="ctr" defTabSz="914400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REACT ROUTER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router features overview</a:t>
            </a:r>
          </a:p>
        </p:txBody>
      </p:sp>
      <p:pic>
        <p:nvPicPr>
          <p:cNvPr id="177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7516" y="2217081"/>
            <a:ext cx="6276968" cy="441232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Installation</a:t>
            </a:r>
          </a:p>
        </p:txBody>
      </p:sp>
      <p:pic>
        <p:nvPicPr>
          <p:cNvPr id="180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4793" y="2291676"/>
            <a:ext cx="9442414" cy="42841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History</a:t>
            </a:r>
          </a:p>
        </p:txBody>
      </p:sp>
      <p:pic>
        <p:nvPicPr>
          <p:cNvPr id="183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36753" y="2240851"/>
            <a:ext cx="10318493" cy="43000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Parsing route</a:t>
            </a:r>
          </a:p>
        </p:txBody>
      </p:sp>
      <p:pic>
        <p:nvPicPr>
          <p:cNvPr id="186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913" y="2365884"/>
            <a:ext cx="7876175" cy="41979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 txBox="1"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Rendering a route</a:t>
            </a:r>
          </a:p>
        </p:txBody>
      </p:sp>
      <p:pic>
        <p:nvPicPr>
          <p:cNvPr id="189" name="01.tiff" descr="01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31297" y="2293053"/>
            <a:ext cx="6529405" cy="42347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